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notesMasterIdLst>
    <p:notesMasterId r:id="rId27"/>
  </p:notesMasterIdLst>
  <p:sldIdLst>
    <p:sldId id="256" r:id="rId2"/>
    <p:sldId id="260" r:id="rId3"/>
    <p:sldId id="258" r:id="rId4"/>
    <p:sldId id="259" r:id="rId5"/>
    <p:sldId id="276" r:id="rId6"/>
    <p:sldId id="274" r:id="rId7"/>
    <p:sldId id="275" r:id="rId8"/>
    <p:sldId id="261" r:id="rId9"/>
    <p:sldId id="268" r:id="rId10"/>
    <p:sldId id="278" r:id="rId11"/>
    <p:sldId id="262" r:id="rId12"/>
    <p:sldId id="269" r:id="rId13"/>
    <p:sldId id="277" r:id="rId14"/>
    <p:sldId id="263" r:id="rId15"/>
    <p:sldId id="270" r:id="rId16"/>
    <p:sldId id="280" r:id="rId17"/>
    <p:sldId id="264" r:id="rId18"/>
    <p:sldId id="271" r:id="rId19"/>
    <p:sldId id="265" r:id="rId20"/>
    <p:sldId id="272" r:id="rId21"/>
    <p:sldId id="279" r:id="rId22"/>
    <p:sldId id="266" r:id="rId23"/>
    <p:sldId id="273" r:id="rId24"/>
    <p:sldId id="282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perator" initials="o" lastIdx="1" clrIdx="0">
    <p:extLst>
      <p:ext uri="{19B8F6BF-5375-455C-9EA6-DF929625EA0E}">
        <p15:presenceInfo xmlns:p15="http://schemas.microsoft.com/office/powerpoint/2012/main" userId="ope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BEC"/>
    <a:srgbClr val="29F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5126" autoAdjust="0"/>
  </p:normalViewPr>
  <p:slideViewPr>
    <p:cSldViewPr snapToGrid="0">
      <p:cViewPr varScale="1">
        <p:scale>
          <a:sx n="119" d="100"/>
          <a:sy n="119" d="100"/>
        </p:scale>
        <p:origin x="132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A98C8-553A-4256-9919-A8B662FBA5A2}" type="datetimeFigureOut">
              <a:rPr lang="cs-CZ" smtClean="0"/>
              <a:t>15.04.2020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62D65-1784-475D-BD39-6BEA1D64E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50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52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3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64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208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96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74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42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931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84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5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80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5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5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40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8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24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0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4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microsoft.com/office/2007/relationships/media" Target="../media/media2.mp3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5.png"/><Relationship Id="rId5" Type="http://schemas.microsoft.com/office/2007/relationships/media" Target="../media/media4.mp3"/><Relationship Id="rId10" Type="http://schemas.openxmlformats.org/officeDocument/2006/relationships/image" Target="../media/image54.jpeg"/><Relationship Id="rId4" Type="http://schemas.microsoft.com/office/2007/relationships/media" Target="../media/media3.mp3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image" Target="../media/image47.png"/><Relationship Id="rId7" Type="http://schemas.openxmlformats.org/officeDocument/2006/relationships/image" Target="../media/image60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jpeg"/><Relationship Id="rId18" Type="http://schemas.openxmlformats.org/officeDocument/2006/relationships/image" Target="../media/image79.jpeg"/><Relationship Id="rId3" Type="http://schemas.openxmlformats.org/officeDocument/2006/relationships/image" Target="../media/image64.jpeg"/><Relationship Id="rId21" Type="http://schemas.openxmlformats.org/officeDocument/2006/relationships/image" Target="../media/image62.jpeg"/><Relationship Id="rId7" Type="http://schemas.openxmlformats.org/officeDocument/2006/relationships/image" Target="../media/image68.jpeg"/><Relationship Id="rId12" Type="http://schemas.openxmlformats.org/officeDocument/2006/relationships/image" Target="../media/image73.jpeg"/><Relationship Id="rId17" Type="http://schemas.openxmlformats.org/officeDocument/2006/relationships/image" Target="../media/image78.jpeg"/><Relationship Id="rId2" Type="http://schemas.openxmlformats.org/officeDocument/2006/relationships/image" Target="../media/image63.jpeg"/><Relationship Id="rId16" Type="http://schemas.openxmlformats.org/officeDocument/2006/relationships/image" Target="../media/image77.jpeg"/><Relationship Id="rId20" Type="http://schemas.openxmlformats.org/officeDocument/2006/relationships/image" Target="../media/image6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5" Type="http://schemas.openxmlformats.org/officeDocument/2006/relationships/image" Target="../media/image76.jpeg"/><Relationship Id="rId10" Type="http://schemas.openxmlformats.org/officeDocument/2006/relationships/image" Target="../media/image71.jpeg"/><Relationship Id="rId19" Type="http://schemas.openxmlformats.org/officeDocument/2006/relationships/image" Target="../media/image80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Relationship Id="rId14" Type="http://schemas.openxmlformats.org/officeDocument/2006/relationships/image" Target="../media/image7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10" Type="http://schemas.openxmlformats.org/officeDocument/2006/relationships/image" Target="../media/image62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4.jpeg"/><Relationship Id="rId5" Type="http://schemas.openxmlformats.org/officeDocument/2006/relationships/image" Target="../media/image93.jpg"/><Relationship Id="rId4" Type="http://schemas.openxmlformats.org/officeDocument/2006/relationships/image" Target="../media/image92.jpeg"/><Relationship Id="rId9" Type="http://schemas.openxmlformats.org/officeDocument/2006/relationships/image" Target="../media/image9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eg"/><Relationship Id="rId11" Type="http://schemas.openxmlformats.org/officeDocument/2006/relationships/image" Target="../media/image109.jpeg"/><Relationship Id="rId5" Type="http://schemas.openxmlformats.org/officeDocument/2006/relationships/image" Target="../media/image103.jpeg"/><Relationship Id="rId10" Type="http://schemas.openxmlformats.org/officeDocument/2006/relationships/image" Target="../media/image108.jpeg"/><Relationship Id="rId4" Type="http://schemas.openxmlformats.org/officeDocument/2006/relationships/image" Target="../media/image102.jpeg"/><Relationship Id="rId9" Type="http://schemas.openxmlformats.org/officeDocument/2006/relationships/image" Target="../media/image10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5" Type="http://schemas.openxmlformats.org/officeDocument/2006/relationships/image" Target="../media/image35.jpeg"/><Relationship Id="rId10" Type="http://schemas.openxmlformats.org/officeDocument/2006/relationships/image" Target="../media/image32.wmf"/><Relationship Id="rId4" Type="http://schemas.openxmlformats.org/officeDocument/2006/relationships/image" Target="../media/image34.jpeg"/><Relationship Id="rId9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Zápis do 1. třídy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4400" b="1" dirty="0">
                <a:solidFill>
                  <a:srgbClr val="0070C0"/>
                </a:solidFill>
              </a:rPr>
              <a:t>(</a:t>
            </a:r>
            <a:r>
              <a:rPr lang="cs-CZ" sz="4400" b="1" dirty="0" smtClean="0">
                <a:solidFill>
                  <a:srgbClr val="0070C0"/>
                </a:solidFill>
              </a:rPr>
              <a:t>motivační část)</a:t>
            </a:r>
          </a:p>
          <a:p>
            <a:r>
              <a:rPr lang="cs-CZ" sz="4400" b="1" dirty="0" smtClean="0">
                <a:solidFill>
                  <a:srgbClr val="0070C0"/>
                </a:solidFill>
              </a:rPr>
              <a:t>Vítejte…</a:t>
            </a:r>
            <a:endParaRPr lang="cs-CZ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0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98815" y="3040083"/>
            <a:ext cx="745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Zapamatuješ si všechny obrázky?</a:t>
            </a:r>
            <a:endParaRPr lang="cs-CZ" sz="4000" b="1" dirty="0"/>
          </a:p>
        </p:txBody>
      </p:sp>
      <p:sp>
        <p:nvSpPr>
          <p:cNvPr id="3" name="Veselý obličej 2"/>
          <p:cNvSpPr/>
          <p:nvPr/>
        </p:nvSpPr>
        <p:spPr>
          <a:xfrm>
            <a:off x="5379521" y="1341911"/>
            <a:ext cx="1496291" cy="1472541"/>
          </a:xfrm>
          <a:prstGeom prst="smileyFace">
            <a:avLst/>
          </a:prstGeom>
          <a:solidFill>
            <a:srgbClr val="FD6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Slunce 3"/>
          <p:cNvSpPr/>
          <p:nvPr/>
        </p:nvSpPr>
        <p:spPr>
          <a:xfrm>
            <a:off x="9429008" y="3893266"/>
            <a:ext cx="1531917" cy="146066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16" descr="Auto Kreslený Ilustrace - Obrázek zdarma na Pixaba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506" y="4188310"/>
            <a:ext cx="2612925" cy="159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530" y="938150"/>
            <a:ext cx="2078182" cy="98565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7845" y="4641411"/>
            <a:ext cx="2082749" cy="142504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975263" y="746963"/>
            <a:ext cx="767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Teď si vezmi papír a zkus je namalovat …</a:t>
            </a:r>
            <a:endParaRPr lang="cs-CZ" sz="32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810993" y="2146641"/>
            <a:ext cx="272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Zadařilo se???</a:t>
            </a:r>
            <a:endParaRPr lang="cs-CZ" sz="3200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605" y="6402596"/>
            <a:ext cx="584395" cy="43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8" grpId="0"/>
      <p:bldP spid="8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" y="737968"/>
            <a:ext cx="9893841" cy="5224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6887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15152" y="533688"/>
            <a:ext cx="8447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Zkus poznat, co vydává daný zvuk </a:t>
            </a:r>
            <a:endParaRPr lang="cs-CZ" sz="4000" b="1" dirty="0"/>
          </a:p>
        </p:txBody>
      </p:sp>
      <p:sp>
        <p:nvSpPr>
          <p:cNvPr id="14" name="Zaoblený obdélník 13"/>
          <p:cNvSpPr/>
          <p:nvPr/>
        </p:nvSpPr>
        <p:spPr>
          <a:xfrm>
            <a:off x="11823512" y="6439036"/>
            <a:ext cx="368488" cy="418964"/>
          </a:xfrm>
          <a:prstGeom prst="round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Opilí ptáci drancují americké město. Jsou jako Angry Birds, říká ...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24055" y="4940714"/>
            <a:ext cx="1555845" cy="13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lasická kytara Dimavery - Apollo Store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65676" flipH="1">
            <a:off x="9583975" y="4199498"/>
            <a:ext cx="1890215" cy="189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ototapeta Starý telefon • Pixers® • Žijeme pro změnu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3" y="2054203"/>
            <a:ext cx="2359378" cy="15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anare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658.3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744128" y="1408749"/>
            <a:ext cx="609600" cy="609600"/>
          </a:xfrm>
          <a:prstGeom prst="rect">
            <a:avLst/>
          </a:prstGeom>
          <a:solidFill>
            <a:srgbClr val="29F73D"/>
          </a:solidFill>
        </p:spPr>
      </p:pic>
      <p:pic>
        <p:nvPicPr>
          <p:cNvPr id="4" name="old_telephon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15005.6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40001" y="5012377"/>
            <a:ext cx="609600" cy="609600"/>
          </a:xfrm>
          <a:prstGeom prst="rect">
            <a:avLst/>
          </a:prstGeom>
          <a:solidFill>
            <a:srgbClr val="29F73D"/>
          </a:solidFill>
        </p:spPr>
      </p:pic>
      <p:pic>
        <p:nvPicPr>
          <p:cNvPr id="5" name="5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22218.1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12187" y="2675046"/>
            <a:ext cx="609600" cy="609600"/>
          </a:xfrm>
          <a:prstGeom prst="rect">
            <a:avLst/>
          </a:prstGeom>
          <a:solidFill>
            <a:srgbClr val="29F73D"/>
          </a:solidFill>
        </p:spPr>
      </p:pic>
      <p:sp>
        <p:nvSpPr>
          <p:cNvPr id="6" name="Obdélník 5"/>
          <p:cNvSpPr/>
          <p:nvPr/>
        </p:nvSpPr>
        <p:spPr>
          <a:xfrm>
            <a:off x="4212187" y="1751716"/>
            <a:ext cx="638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1.</a:t>
            </a:r>
            <a:endParaRPr lang="cs-CZ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640001" y="4147563"/>
            <a:ext cx="689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3.</a:t>
            </a:r>
            <a:endParaRPr lang="cs-CZ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0704122" y="533688"/>
            <a:ext cx="689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2.</a:t>
            </a:r>
            <a:endParaRPr lang="cs-CZ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849" y="1900432"/>
            <a:ext cx="1492738" cy="1492738"/>
          </a:xfrm>
          <a:prstGeom prst="rect">
            <a:avLst/>
          </a:prstGeom>
        </p:spPr>
      </p:pic>
      <p:pic>
        <p:nvPicPr>
          <p:cNvPr id="10" name="zab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24092.3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7479" y="5410754"/>
            <a:ext cx="609600" cy="609600"/>
          </a:xfrm>
          <a:prstGeom prst="rect">
            <a:avLst/>
          </a:prstGeom>
          <a:solidFill>
            <a:srgbClr val="29F73D"/>
          </a:solidFill>
        </p:spPr>
      </p:pic>
      <p:sp>
        <p:nvSpPr>
          <p:cNvPr id="11" name="Obdélník 10"/>
          <p:cNvSpPr/>
          <p:nvPr/>
        </p:nvSpPr>
        <p:spPr>
          <a:xfrm>
            <a:off x="697784" y="4479049"/>
            <a:ext cx="689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cs-CZ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347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6" grpId="0"/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5575" y="369103"/>
            <a:ext cx="754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Slovo vytleskej a urči, kolikrát to bylo</a:t>
            </a:r>
            <a:endParaRPr lang="cs-CZ" sz="3200" b="1" dirty="0"/>
          </a:p>
        </p:txBody>
      </p:sp>
      <p:sp>
        <p:nvSpPr>
          <p:cNvPr id="3" name="Zaoblený obdélník 2"/>
          <p:cNvSpPr/>
          <p:nvPr/>
        </p:nvSpPr>
        <p:spPr>
          <a:xfrm>
            <a:off x="11823512" y="6439036"/>
            <a:ext cx="368488" cy="418964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16" descr="Auto Kreslený Ilustrace - Obrázek zdarma na Pixaba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1" y="1374514"/>
            <a:ext cx="2612925" cy="159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644" y="2519053"/>
            <a:ext cx="1859194" cy="1874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73" y="4154466"/>
            <a:ext cx="1532039" cy="1532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30" y="3370558"/>
            <a:ext cx="3333750" cy="33337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1823" y="2399800"/>
            <a:ext cx="1808211" cy="1665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Zaoblený obdélník 8"/>
          <p:cNvSpPr/>
          <p:nvPr/>
        </p:nvSpPr>
        <p:spPr>
          <a:xfrm>
            <a:off x="321861" y="3240755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Zaoblený obdélník 27"/>
          <p:cNvSpPr/>
          <p:nvPr/>
        </p:nvSpPr>
        <p:spPr>
          <a:xfrm>
            <a:off x="6406395" y="1480899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Zaoblený obdélník 28"/>
          <p:cNvSpPr/>
          <p:nvPr/>
        </p:nvSpPr>
        <p:spPr>
          <a:xfrm>
            <a:off x="7151378" y="1480898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Zaoblený obdélník 29"/>
          <p:cNvSpPr/>
          <p:nvPr/>
        </p:nvSpPr>
        <p:spPr>
          <a:xfrm>
            <a:off x="5621979" y="1480899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Zaoblený obdélník 30"/>
          <p:cNvSpPr/>
          <p:nvPr/>
        </p:nvSpPr>
        <p:spPr>
          <a:xfrm>
            <a:off x="4883635" y="1480899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Zaoblený obdélník 31"/>
          <p:cNvSpPr/>
          <p:nvPr/>
        </p:nvSpPr>
        <p:spPr>
          <a:xfrm>
            <a:off x="9503427" y="6041043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Zaoblený obdélník 32"/>
          <p:cNvSpPr/>
          <p:nvPr/>
        </p:nvSpPr>
        <p:spPr>
          <a:xfrm>
            <a:off x="8741382" y="6041042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Zaoblený obdélník 33"/>
          <p:cNvSpPr/>
          <p:nvPr/>
        </p:nvSpPr>
        <p:spPr>
          <a:xfrm>
            <a:off x="7962362" y="6041041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Zaoblený obdélník 34"/>
          <p:cNvSpPr/>
          <p:nvPr/>
        </p:nvSpPr>
        <p:spPr>
          <a:xfrm>
            <a:off x="11074823" y="1514787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Zaoblený obdélník 35"/>
          <p:cNvSpPr/>
          <p:nvPr/>
        </p:nvSpPr>
        <p:spPr>
          <a:xfrm>
            <a:off x="10326443" y="1514787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Zaoblený obdélník 36"/>
          <p:cNvSpPr/>
          <p:nvPr/>
        </p:nvSpPr>
        <p:spPr>
          <a:xfrm>
            <a:off x="7191830" y="6041041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Zaoblený obdélník 37"/>
          <p:cNvSpPr/>
          <p:nvPr/>
        </p:nvSpPr>
        <p:spPr>
          <a:xfrm>
            <a:off x="9576955" y="1514787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Zaoblený obdélník 38"/>
          <p:cNvSpPr/>
          <p:nvPr/>
        </p:nvSpPr>
        <p:spPr>
          <a:xfrm>
            <a:off x="1045429" y="3240755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Zaoblený obdélník 39"/>
          <p:cNvSpPr/>
          <p:nvPr/>
        </p:nvSpPr>
        <p:spPr>
          <a:xfrm>
            <a:off x="2492565" y="3234301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Zaoblený obdélník 40"/>
          <p:cNvSpPr/>
          <p:nvPr/>
        </p:nvSpPr>
        <p:spPr>
          <a:xfrm>
            <a:off x="1761119" y="3232439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Zaoblený obdélník 41"/>
          <p:cNvSpPr/>
          <p:nvPr/>
        </p:nvSpPr>
        <p:spPr>
          <a:xfrm>
            <a:off x="2605906" y="5991304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Zaoblený obdélník 42"/>
          <p:cNvSpPr/>
          <p:nvPr/>
        </p:nvSpPr>
        <p:spPr>
          <a:xfrm>
            <a:off x="1098468" y="5991305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Zaoblený obdélník 43"/>
          <p:cNvSpPr/>
          <p:nvPr/>
        </p:nvSpPr>
        <p:spPr>
          <a:xfrm>
            <a:off x="373579" y="5991305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Zaoblený obdélník 44"/>
          <p:cNvSpPr/>
          <p:nvPr/>
        </p:nvSpPr>
        <p:spPr>
          <a:xfrm>
            <a:off x="1852547" y="5991304"/>
            <a:ext cx="535377" cy="6572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6" name="Obrázek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912" y="942945"/>
            <a:ext cx="809625" cy="790575"/>
          </a:xfrm>
          <a:prstGeom prst="rect">
            <a:avLst/>
          </a:prstGeom>
        </p:spPr>
      </p:pic>
      <p:pic>
        <p:nvPicPr>
          <p:cNvPr id="47" name="Obrázek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885" y="5715141"/>
            <a:ext cx="809625" cy="790575"/>
          </a:xfrm>
          <a:prstGeom prst="rect">
            <a:avLst/>
          </a:prstGeom>
        </p:spPr>
      </p:pic>
      <p:pic>
        <p:nvPicPr>
          <p:cNvPr id="48" name="Obrázek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559" y="266202"/>
            <a:ext cx="809625" cy="790575"/>
          </a:xfrm>
          <a:prstGeom prst="rect">
            <a:avLst/>
          </a:prstGeom>
        </p:spPr>
      </p:pic>
      <p:pic>
        <p:nvPicPr>
          <p:cNvPr id="49" name="Obrázek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384" y="2519053"/>
            <a:ext cx="809625" cy="790575"/>
          </a:xfrm>
          <a:prstGeom prst="rect">
            <a:avLst/>
          </a:prstGeom>
        </p:spPr>
      </p:pic>
      <p:pic>
        <p:nvPicPr>
          <p:cNvPr id="50" name="Obrázek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26" y="4817249"/>
            <a:ext cx="809625" cy="790575"/>
          </a:xfrm>
          <a:prstGeom prst="rect">
            <a:avLst/>
          </a:prstGeom>
        </p:spPr>
      </p:pic>
      <p:sp>
        <p:nvSpPr>
          <p:cNvPr id="51" name="TextovéPole 50"/>
          <p:cNvSpPr txBox="1"/>
          <p:nvPr/>
        </p:nvSpPr>
        <p:spPr>
          <a:xfrm>
            <a:off x="3567251" y="387658"/>
            <a:ext cx="554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Nyní urči u obrázků 1. hlásku</a:t>
            </a:r>
            <a:endParaRPr lang="cs-CZ" sz="3200" b="1" dirty="0"/>
          </a:p>
        </p:txBody>
      </p:sp>
      <p:sp>
        <p:nvSpPr>
          <p:cNvPr id="52" name="Obdélník 51"/>
          <p:cNvSpPr/>
          <p:nvPr/>
        </p:nvSpPr>
        <p:spPr>
          <a:xfrm>
            <a:off x="3368965" y="1974701"/>
            <a:ext cx="639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</a:t>
            </a:r>
            <a:endParaRPr lang="cs-CZ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3" name="Obdélník 52"/>
          <p:cNvSpPr/>
          <p:nvPr/>
        </p:nvSpPr>
        <p:spPr>
          <a:xfrm>
            <a:off x="9068811" y="2908893"/>
            <a:ext cx="537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</a:t>
            </a:r>
            <a:endParaRPr lang="cs-CZ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4" name="Obdélník 53"/>
          <p:cNvSpPr/>
          <p:nvPr/>
        </p:nvSpPr>
        <p:spPr>
          <a:xfrm>
            <a:off x="6047456" y="5774924"/>
            <a:ext cx="623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</a:t>
            </a:r>
            <a:endParaRPr lang="cs-CZ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5" name="Obdélník 54"/>
          <p:cNvSpPr/>
          <p:nvPr/>
        </p:nvSpPr>
        <p:spPr>
          <a:xfrm>
            <a:off x="2873594" y="4274994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</a:t>
            </a:r>
            <a:endParaRPr lang="cs-CZ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6" name="Obdélník 55"/>
          <p:cNvSpPr/>
          <p:nvPr/>
        </p:nvSpPr>
        <p:spPr>
          <a:xfrm>
            <a:off x="5767696" y="1415543"/>
            <a:ext cx="819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</a:t>
            </a:r>
            <a:endParaRPr lang="cs-CZ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760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FB19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FB19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853"/>
                                      </p:to>
                                    </p:animClr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BDD1"/>
                                      </p:to>
                                    </p:animClr>
                                    <p:set>
                                      <p:cBhvr>
                                        <p:cTn id="1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BDD1"/>
                                      </p:to>
                                    </p:animClr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503"/>
                                      </p:to>
                                    </p:animClr>
                                    <p:set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503"/>
                                      </p:to>
                                    </p:animClr>
                                    <p:set>
                                      <p:cBhvr>
                                        <p:cTn id="2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000"/>
                            </p:stCondLst>
                            <p:childTnLst>
                              <p:par>
                                <p:cTn id="2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503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000"/>
                            </p:stCondLst>
                            <p:childTnLst>
                              <p:par>
                                <p:cTn id="2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000"/>
                            </p:stCondLst>
                            <p:childTnLst>
                              <p:par>
                                <p:cTn id="2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 animBg="1"/>
      <p:bldP spid="9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7" y="617516"/>
            <a:ext cx="10166974" cy="53907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835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" y="1361661"/>
            <a:ext cx="2040836" cy="1246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55" y="4322551"/>
            <a:ext cx="1285461" cy="1285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25286" y="437321"/>
            <a:ext cx="7500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Zkus k sobě přiřadit slova, která se rýmují</a:t>
            </a:r>
            <a:endParaRPr lang="cs-CZ" sz="32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1041">
            <a:off x="2980801" y="2074969"/>
            <a:ext cx="2319959" cy="1111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1" y="5675964"/>
            <a:ext cx="1460983" cy="1010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70" y="3155389"/>
            <a:ext cx="1853648" cy="1235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6329" y="4900998"/>
            <a:ext cx="1369262" cy="1505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463825" y="1361661"/>
            <a:ext cx="95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LES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154030" y="5733546"/>
            <a:ext cx="7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PES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551595" y="1953834"/>
            <a:ext cx="76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KLÍČ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125910" y="3210490"/>
            <a:ext cx="1020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PÁREK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438399" y="6501776"/>
            <a:ext cx="107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DÁREK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63825" y="5238680"/>
            <a:ext cx="90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MÍČ</a:t>
            </a:r>
            <a:endParaRPr lang="cs-CZ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949160" y="5722636"/>
            <a:ext cx="70838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Dokážeš pojmenovat jednotlivé obrázky a určit k nim nadřazené pojmy?</a:t>
            </a:r>
            <a:endParaRPr lang="cs-CZ" sz="3200" b="1" dirty="0"/>
          </a:p>
        </p:txBody>
      </p:sp>
      <p:sp>
        <p:nvSpPr>
          <p:cNvPr id="26" name="Ovál 25"/>
          <p:cNvSpPr/>
          <p:nvPr/>
        </p:nvSpPr>
        <p:spPr>
          <a:xfrm>
            <a:off x="5537699" y="1234990"/>
            <a:ext cx="1835953" cy="27067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 rot="4918355">
            <a:off x="7220289" y="3324420"/>
            <a:ext cx="1835953" cy="27067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 rot="727085">
            <a:off x="8189449" y="425928"/>
            <a:ext cx="1835953" cy="27067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/>
          <p:cNvSpPr/>
          <p:nvPr/>
        </p:nvSpPr>
        <p:spPr>
          <a:xfrm>
            <a:off x="10038333" y="2226442"/>
            <a:ext cx="1835953" cy="270675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" name="Obrázek 2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31" y="1468059"/>
            <a:ext cx="595086" cy="595086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43" y="2177769"/>
            <a:ext cx="916794" cy="702973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31" y="2820867"/>
            <a:ext cx="871794" cy="897985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1515" y="662792"/>
            <a:ext cx="571819" cy="694654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9276" y="1274250"/>
            <a:ext cx="653832" cy="1117213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4136" y="1343426"/>
            <a:ext cx="702527" cy="1264548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449" y="2630648"/>
            <a:ext cx="718332" cy="718332"/>
          </a:xfrm>
          <a:prstGeom prst="rect">
            <a:avLst/>
          </a:prstGeom>
        </p:spPr>
      </p:pic>
      <p:pic>
        <p:nvPicPr>
          <p:cNvPr id="38" name="Obrázek 3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9604" y="3863150"/>
            <a:ext cx="1161174" cy="688757"/>
          </a:xfrm>
          <a:prstGeom prst="rect">
            <a:avLst/>
          </a:prstGeom>
        </p:spPr>
      </p:pic>
      <p:pic>
        <p:nvPicPr>
          <p:cNvPr id="39" name="Obrázek 38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2835" y="2960867"/>
            <a:ext cx="695166" cy="792319"/>
          </a:xfrm>
          <a:prstGeom prst="rect">
            <a:avLst/>
          </a:prstGeom>
        </p:spPr>
      </p:pic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1536" y="4149474"/>
            <a:ext cx="700742" cy="783725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2125" y="4573544"/>
            <a:ext cx="1006566" cy="859176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40906" y="3849121"/>
            <a:ext cx="749207" cy="740181"/>
          </a:xfrm>
          <a:prstGeom prst="rect">
            <a:avLst/>
          </a:prstGeom>
        </p:spPr>
      </p:pic>
      <p:pic>
        <p:nvPicPr>
          <p:cNvPr id="43" name="Obrázek 4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22" y="3952395"/>
            <a:ext cx="1421296" cy="1387854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772" y="6389544"/>
            <a:ext cx="908228" cy="481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706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70BFD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70BFD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7FC1C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7FC1C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C283C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C283C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18970" y="362857"/>
            <a:ext cx="6125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Vytvoř slova opačného významu</a:t>
            </a:r>
            <a:endParaRPr lang="cs-CZ" sz="32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226" y="1654628"/>
            <a:ext cx="1930401" cy="19304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994226" y="1192963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TLUSTÁ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6684" y="1654628"/>
            <a:ext cx="1672459" cy="19304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ovéPole 6"/>
          <p:cNvSpPr txBox="1"/>
          <p:nvPr/>
        </p:nvSpPr>
        <p:spPr>
          <a:xfrm>
            <a:off x="3643085" y="1192963"/>
            <a:ext cx="114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….</a:t>
            </a:r>
            <a:r>
              <a:rPr lang="cs-CZ" sz="2400" b="1" dirty="0" smtClean="0"/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?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4" y="4474029"/>
            <a:ext cx="1959429" cy="1469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ovéPole 8"/>
          <p:cNvSpPr txBox="1"/>
          <p:nvPr/>
        </p:nvSpPr>
        <p:spPr>
          <a:xfrm>
            <a:off x="994226" y="4020457"/>
            <a:ext cx="1270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DEN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38" y="4474029"/>
            <a:ext cx="2351316" cy="1469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ovéPole 10"/>
          <p:cNvSpPr txBox="1"/>
          <p:nvPr/>
        </p:nvSpPr>
        <p:spPr>
          <a:xfrm>
            <a:off x="3643085" y="4020457"/>
            <a:ext cx="137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… ?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8606" y="1654628"/>
            <a:ext cx="1744480" cy="19909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3" name="TextovéPole 12"/>
          <p:cNvSpPr txBox="1"/>
          <p:nvPr/>
        </p:nvSpPr>
        <p:spPr>
          <a:xfrm>
            <a:off x="7139646" y="1192963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SLADKÉ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56" y="1654628"/>
            <a:ext cx="1475760" cy="20097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5" name="TextovéPole 14"/>
          <p:cNvSpPr txBox="1"/>
          <p:nvPr/>
        </p:nvSpPr>
        <p:spPr>
          <a:xfrm>
            <a:off x="9710057" y="1192963"/>
            <a:ext cx="98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… ?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456" y="4474029"/>
            <a:ext cx="2305371" cy="1576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TextovéPole 16"/>
          <p:cNvSpPr txBox="1"/>
          <p:nvPr/>
        </p:nvSpPr>
        <p:spPr>
          <a:xfrm>
            <a:off x="6978606" y="4020457"/>
            <a:ext cx="158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RYCHLÝ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56" y="4482122"/>
            <a:ext cx="1620153" cy="16134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TextovéPole 18"/>
          <p:cNvSpPr txBox="1"/>
          <p:nvPr/>
        </p:nvSpPr>
        <p:spPr>
          <a:xfrm>
            <a:off x="9710057" y="4020457"/>
            <a:ext cx="98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… ?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772" y="6389544"/>
            <a:ext cx="908228" cy="481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303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9" y="693857"/>
            <a:ext cx="10139335" cy="54083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4525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6461" y="432848"/>
            <a:ext cx="6365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7030A0"/>
                </a:solidFill>
              </a:rPr>
              <a:t>Sledujeme úchop, plynulost tahu, pozici ruky na stole, přítlak na tužku či pastelku…</a:t>
            </a:r>
            <a:endParaRPr lang="cs-CZ" sz="2000" b="1" dirty="0">
              <a:solidFill>
                <a:srgbClr val="7030A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923" y="1971304"/>
            <a:ext cx="2999637" cy="381989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312" y="6264234"/>
            <a:ext cx="791688" cy="59376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36461" y="6092042"/>
            <a:ext cx="3518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Obrázek jedním tahem- </a:t>
            </a:r>
            <a:r>
              <a:rPr lang="cs-CZ" dirty="0" smtClean="0"/>
              <a:t>sledujeme plynulost tahu, nejde o přesnost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65" y="1971304"/>
            <a:ext cx="3055917" cy="381989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880758" y="6092042"/>
            <a:ext cx="236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Dokresli pilám </a:t>
            </a:r>
            <a:r>
              <a:rPr lang="cs-CZ" b="1" dirty="0" smtClean="0"/>
              <a:t>zuby</a:t>
            </a:r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63" y="109816"/>
            <a:ext cx="1478293" cy="1478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Volný tvar 11"/>
          <p:cNvSpPr/>
          <p:nvPr/>
        </p:nvSpPr>
        <p:spPr>
          <a:xfrm>
            <a:off x="8490857" y="438178"/>
            <a:ext cx="1793174" cy="868108"/>
          </a:xfrm>
          <a:custGeom>
            <a:avLst/>
            <a:gdLst>
              <a:gd name="connsiteX0" fmla="*/ 0 w 1793174"/>
              <a:gd name="connsiteY0" fmla="*/ 832482 h 868108"/>
              <a:gd name="connsiteX1" fmla="*/ 118753 w 1793174"/>
              <a:gd name="connsiteY1" fmla="*/ 784980 h 868108"/>
              <a:gd name="connsiteX2" fmla="*/ 178130 w 1793174"/>
              <a:gd name="connsiteY2" fmla="*/ 761230 h 868108"/>
              <a:gd name="connsiteX3" fmla="*/ 225631 w 1793174"/>
              <a:gd name="connsiteY3" fmla="*/ 749354 h 868108"/>
              <a:gd name="connsiteX4" fmla="*/ 261257 w 1793174"/>
              <a:gd name="connsiteY4" fmla="*/ 725604 h 868108"/>
              <a:gd name="connsiteX5" fmla="*/ 296883 w 1793174"/>
              <a:gd name="connsiteY5" fmla="*/ 713728 h 868108"/>
              <a:gd name="connsiteX6" fmla="*/ 356260 w 1793174"/>
              <a:gd name="connsiteY6" fmla="*/ 689978 h 868108"/>
              <a:gd name="connsiteX7" fmla="*/ 486888 w 1793174"/>
              <a:gd name="connsiteY7" fmla="*/ 630601 h 868108"/>
              <a:gd name="connsiteX8" fmla="*/ 510639 w 1793174"/>
              <a:gd name="connsiteY8" fmla="*/ 583100 h 868108"/>
              <a:gd name="connsiteX9" fmla="*/ 558140 w 1793174"/>
              <a:gd name="connsiteY9" fmla="*/ 499973 h 868108"/>
              <a:gd name="connsiteX10" fmla="*/ 593766 w 1793174"/>
              <a:gd name="connsiteY10" fmla="*/ 416845 h 868108"/>
              <a:gd name="connsiteX11" fmla="*/ 617517 w 1793174"/>
              <a:gd name="connsiteY11" fmla="*/ 369344 h 868108"/>
              <a:gd name="connsiteX12" fmla="*/ 641268 w 1793174"/>
              <a:gd name="connsiteY12" fmla="*/ 298092 h 868108"/>
              <a:gd name="connsiteX13" fmla="*/ 629392 w 1793174"/>
              <a:gd name="connsiteY13" fmla="*/ 48710 h 868108"/>
              <a:gd name="connsiteX14" fmla="*/ 605642 w 1793174"/>
              <a:gd name="connsiteY14" fmla="*/ 1209 h 868108"/>
              <a:gd name="connsiteX15" fmla="*/ 486888 w 1793174"/>
              <a:gd name="connsiteY15" fmla="*/ 24960 h 868108"/>
              <a:gd name="connsiteX16" fmla="*/ 463138 w 1793174"/>
              <a:gd name="connsiteY16" fmla="*/ 60586 h 868108"/>
              <a:gd name="connsiteX17" fmla="*/ 439387 w 1793174"/>
              <a:gd name="connsiteY17" fmla="*/ 131838 h 868108"/>
              <a:gd name="connsiteX18" fmla="*/ 439387 w 1793174"/>
              <a:gd name="connsiteY18" fmla="*/ 666227 h 868108"/>
              <a:gd name="connsiteX19" fmla="*/ 486888 w 1793174"/>
              <a:gd name="connsiteY19" fmla="*/ 761230 h 868108"/>
              <a:gd name="connsiteX20" fmla="*/ 522514 w 1793174"/>
              <a:gd name="connsiteY20" fmla="*/ 796856 h 868108"/>
              <a:gd name="connsiteX21" fmla="*/ 581891 w 1793174"/>
              <a:gd name="connsiteY21" fmla="*/ 808731 h 868108"/>
              <a:gd name="connsiteX22" fmla="*/ 760021 w 1793174"/>
              <a:gd name="connsiteY22" fmla="*/ 796856 h 868108"/>
              <a:gd name="connsiteX23" fmla="*/ 831273 w 1793174"/>
              <a:gd name="connsiteY23" fmla="*/ 749354 h 868108"/>
              <a:gd name="connsiteX24" fmla="*/ 902525 w 1793174"/>
              <a:gd name="connsiteY24" fmla="*/ 689978 h 868108"/>
              <a:gd name="connsiteX25" fmla="*/ 926275 w 1793174"/>
              <a:gd name="connsiteY25" fmla="*/ 654352 h 868108"/>
              <a:gd name="connsiteX26" fmla="*/ 961901 w 1793174"/>
              <a:gd name="connsiteY26" fmla="*/ 630601 h 868108"/>
              <a:gd name="connsiteX27" fmla="*/ 1045029 w 1793174"/>
              <a:gd name="connsiteY27" fmla="*/ 511848 h 868108"/>
              <a:gd name="connsiteX28" fmla="*/ 1080655 w 1793174"/>
              <a:gd name="connsiteY28" fmla="*/ 476222 h 868108"/>
              <a:gd name="connsiteX29" fmla="*/ 1104405 w 1793174"/>
              <a:gd name="connsiteY29" fmla="*/ 428721 h 868108"/>
              <a:gd name="connsiteX30" fmla="*/ 1128156 w 1793174"/>
              <a:gd name="connsiteY30" fmla="*/ 393095 h 868108"/>
              <a:gd name="connsiteX31" fmla="*/ 1140031 w 1793174"/>
              <a:gd name="connsiteY31" fmla="*/ 333718 h 868108"/>
              <a:gd name="connsiteX32" fmla="*/ 1163782 w 1793174"/>
              <a:gd name="connsiteY32" fmla="*/ 262466 h 868108"/>
              <a:gd name="connsiteX33" fmla="*/ 1187533 w 1793174"/>
              <a:gd name="connsiteY33" fmla="*/ 179339 h 868108"/>
              <a:gd name="connsiteX34" fmla="*/ 1175657 w 1793174"/>
              <a:gd name="connsiteY34" fmla="*/ 60586 h 868108"/>
              <a:gd name="connsiteX35" fmla="*/ 1104405 w 1793174"/>
              <a:gd name="connsiteY35" fmla="*/ 36835 h 868108"/>
              <a:gd name="connsiteX36" fmla="*/ 1068779 w 1793174"/>
              <a:gd name="connsiteY36" fmla="*/ 24960 h 868108"/>
              <a:gd name="connsiteX37" fmla="*/ 1021278 w 1793174"/>
              <a:gd name="connsiteY37" fmla="*/ 36835 h 868108"/>
              <a:gd name="connsiteX38" fmla="*/ 1009403 w 1793174"/>
              <a:gd name="connsiteY38" fmla="*/ 167464 h 868108"/>
              <a:gd name="connsiteX39" fmla="*/ 997527 w 1793174"/>
              <a:gd name="connsiteY39" fmla="*/ 203090 h 868108"/>
              <a:gd name="connsiteX40" fmla="*/ 1009403 w 1793174"/>
              <a:gd name="connsiteY40" fmla="*/ 737479 h 868108"/>
              <a:gd name="connsiteX41" fmla="*/ 1068779 w 1793174"/>
              <a:gd name="connsiteY41" fmla="*/ 856232 h 868108"/>
              <a:gd name="connsiteX42" fmla="*/ 1104405 w 1793174"/>
              <a:gd name="connsiteY42" fmla="*/ 868108 h 868108"/>
              <a:gd name="connsiteX43" fmla="*/ 1187533 w 1793174"/>
              <a:gd name="connsiteY43" fmla="*/ 856232 h 868108"/>
              <a:gd name="connsiteX44" fmla="*/ 1258785 w 1793174"/>
              <a:gd name="connsiteY44" fmla="*/ 808731 h 868108"/>
              <a:gd name="connsiteX45" fmla="*/ 1318161 w 1793174"/>
              <a:gd name="connsiteY45" fmla="*/ 749354 h 868108"/>
              <a:gd name="connsiteX46" fmla="*/ 1389413 w 1793174"/>
              <a:gd name="connsiteY46" fmla="*/ 678103 h 868108"/>
              <a:gd name="connsiteX47" fmla="*/ 1425039 w 1793174"/>
              <a:gd name="connsiteY47" fmla="*/ 642477 h 868108"/>
              <a:gd name="connsiteX48" fmla="*/ 1520042 w 1793174"/>
              <a:gd name="connsiteY48" fmla="*/ 559349 h 868108"/>
              <a:gd name="connsiteX49" fmla="*/ 1543792 w 1793174"/>
              <a:gd name="connsiteY49" fmla="*/ 523723 h 868108"/>
              <a:gd name="connsiteX50" fmla="*/ 1579418 w 1793174"/>
              <a:gd name="connsiteY50" fmla="*/ 488097 h 868108"/>
              <a:gd name="connsiteX51" fmla="*/ 1626920 w 1793174"/>
              <a:gd name="connsiteY51" fmla="*/ 404970 h 868108"/>
              <a:gd name="connsiteX52" fmla="*/ 1662546 w 1793174"/>
              <a:gd name="connsiteY52" fmla="*/ 369344 h 868108"/>
              <a:gd name="connsiteX53" fmla="*/ 1674421 w 1793174"/>
              <a:gd name="connsiteY53" fmla="*/ 72461 h 868108"/>
              <a:gd name="connsiteX54" fmla="*/ 1650670 w 1793174"/>
              <a:gd name="connsiteY54" fmla="*/ 36835 h 868108"/>
              <a:gd name="connsiteX55" fmla="*/ 1508166 w 1793174"/>
              <a:gd name="connsiteY55" fmla="*/ 48710 h 868108"/>
              <a:gd name="connsiteX56" fmla="*/ 1484416 w 1793174"/>
              <a:gd name="connsiteY56" fmla="*/ 84336 h 868108"/>
              <a:gd name="connsiteX57" fmla="*/ 1472540 w 1793174"/>
              <a:gd name="connsiteY57" fmla="*/ 155588 h 868108"/>
              <a:gd name="connsiteX58" fmla="*/ 1460665 w 1793174"/>
              <a:gd name="connsiteY58" fmla="*/ 191214 h 868108"/>
              <a:gd name="connsiteX59" fmla="*/ 1472540 w 1793174"/>
              <a:gd name="connsiteY59" fmla="*/ 666227 h 868108"/>
              <a:gd name="connsiteX60" fmla="*/ 1484416 w 1793174"/>
              <a:gd name="connsiteY60" fmla="*/ 701853 h 868108"/>
              <a:gd name="connsiteX61" fmla="*/ 1508166 w 1793174"/>
              <a:gd name="connsiteY61" fmla="*/ 737479 h 868108"/>
              <a:gd name="connsiteX62" fmla="*/ 1520042 w 1793174"/>
              <a:gd name="connsiteY62" fmla="*/ 773105 h 868108"/>
              <a:gd name="connsiteX63" fmla="*/ 1591294 w 1793174"/>
              <a:gd name="connsiteY63" fmla="*/ 832482 h 868108"/>
              <a:gd name="connsiteX64" fmla="*/ 1698172 w 1793174"/>
              <a:gd name="connsiteY64" fmla="*/ 796856 h 868108"/>
              <a:gd name="connsiteX65" fmla="*/ 1757548 w 1793174"/>
              <a:gd name="connsiteY65" fmla="*/ 737479 h 868108"/>
              <a:gd name="connsiteX66" fmla="*/ 1793174 w 1793174"/>
              <a:gd name="connsiteY66" fmla="*/ 737479 h 86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793174" h="868108">
                <a:moveTo>
                  <a:pt x="0" y="832482"/>
                </a:moveTo>
                <a:lnTo>
                  <a:pt x="118753" y="784980"/>
                </a:lnTo>
                <a:cubicBezTo>
                  <a:pt x="138545" y="777063"/>
                  <a:pt x="157450" y="766400"/>
                  <a:pt x="178130" y="761230"/>
                </a:cubicBezTo>
                <a:lnTo>
                  <a:pt x="225631" y="749354"/>
                </a:lnTo>
                <a:cubicBezTo>
                  <a:pt x="237506" y="741437"/>
                  <a:pt x="248492" y="731987"/>
                  <a:pt x="261257" y="725604"/>
                </a:cubicBezTo>
                <a:cubicBezTo>
                  <a:pt x="272453" y="720006"/>
                  <a:pt x="285162" y="718123"/>
                  <a:pt x="296883" y="713728"/>
                </a:cubicBezTo>
                <a:cubicBezTo>
                  <a:pt x="316843" y="706243"/>
                  <a:pt x="336905" y="698911"/>
                  <a:pt x="356260" y="689978"/>
                </a:cubicBezTo>
                <a:cubicBezTo>
                  <a:pt x="494328" y="626255"/>
                  <a:pt x="406406" y="657430"/>
                  <a:pt x="486888" y="630601"/>
                </a:cubicBezTo>
                <a:cubicBezTo>
                  <a:pt x="494805" y="614767"/>
                  <a:pt x="501856" y="598470"/>
                  <a:pt x="510639" y="583100"/>
                </a:cubicBezTo>
                <a:cubicBezTo>
                  <a:pt x="535698" y="539248"/>
                  <a:pt x="538565" y="552173"/>
                  <a:pt x="558140" y="499973"/>
                </a:cubicBezTo>
                <a:cubicBezTo>
                  <a:pt x="606013" y="372311"/>
                  <a:pt x="532512" y="524040"/>
                  <a:pt x="593766" y="416845"/>
                </a:cubicBezTo>
                <a:cubicBezTo>
                  <a:pt x="602549" y="401475"/>
                  <a:pt x="610942" y="385780"/>
                  <a:pt x="617517" y="369344"/>
                </a:cubicBezTo>
                <a:cubicBezTo>
                  <a:pt x="626815" y="346099"/>
                  <a:pt x="641268" y="298092"/>
                  <a:pt x="641268" y="298092"/>
                </a:cubicBezTo>
                <a:cubicBezTo>
                  <a:pt x="637309" y="214965"/>
                  <a:pt x="639307" y="131339"/>
                  <a:pt x="629392" y="48710"/>
                </a:cubicBezTo>
                <a:cubicBezTo>
                  <a:pt x="627283" y="31134"/>
                  <a:pt x="623104" y="4119"/>
                  <a:pt x="605642" y="1209"/>
                </a:cubicBezTo>
                <a:cubicBezTo>
                  <a:pt x="565823" y="-5427"/>
                  <a:pt x="526473" y="17043"/>
                  <a:pt x="486888" y="24960"/>
                </a:cubicBezTo>
                <a:cubicBezTo>
                  <a:pt x="478971" y="36835"/>
                  <a:pt x="468934" y="47544"/>
                  <a:pt x="463138" y="60586"/>
                </a:cubicBezTo>
                <a:cubicBezTo>
                  <a:pt x="452970" y="83464"/>
                  <a:pt x="439387" y="131838"/>
                  <a:pt x="439387" y="131838"/>
                </a:cubicBezTo>
                <a:cubicBezTo>
                  <a:pt x="425369" y="356137"/>
                  <a:pt x="416236" y="403850"/>
                  <a:pt x="439387" y="666227"/>
                </a:cubicBezTo>
                <a:cubicBezTo>
                  <a:pt x="441541" y="690636"/>
                  <a:pt x="469322" y="740151"/>
                  <a:pt x="486888" y="761230"/>
                </a:cubicBezTo>
                <a:cubicBezTo>
                  <a:pt x="497639" y="774132"/>
                  <a:pt x="507493" y="789345"/>
                  <a:pt x="522514" y="796856"/>
                </a:cubicBezTo>
                <a:cubicBezTo>
                  <a:pt x="540567" y="805883"/>
                  <a:pt x="562099" y="804773"/>
                  <a:pt x="581891" y="808731"/>
                </a:cubicBezTo>
                <a:cubicBezTo>
                  <a:pt x="641268" y="804773"/>
                  <a:pt x="702131" y="810639"/>
                  <a:pt x="760021" y="796856"/>
                </a:cubicBezTo>
                <a:cubicBezTo>
                  <a:pt x="787790" y="790244"/>
                  <a:pt x="831273" y="749354"/>
                  <a:pt x="831273" y="749354"/>
                </a:cubicBezTo>
                <a:cubicBezTo>
                  <a:pt x="889140" y="662555"/>
                  <a:pt x="812123" y="765313"/>
                  <a:pt x="902525" y="689978"/>
                </a:cubicBezTo>
                <a:cubicBezTo>
                  <a:pt x="913489" y="680841"/>
                  <a:pt x="916183" y="664444"/>
                  <a:pt x="926275" y="654352"/>
                </a:cubicBezTo>
                <a:cubicBezTo>
                  <a:pt x="936367" y="644260"/>
                  <a:pt x="950026" y="638518"/>
                  <a:pt x="961901" y="630601"/>
                </a:cubicBezTo>
                <a:cubicBezTo>
                  <a:pt x="982340" y="599943"/>
                  <a:pt x="1018653" y="542620"/>
                  <a:pt x="1045029" y="511848"/>
                </a:cubicBezTo>
                <a:cubicBezTo>
                  <a:pt x="1055959" y="499097"/>
                  <a:pt x="1068780" y="488097"/>
                  <a:pt x="1080655" y="476222"/>
                </a:cubicBezTo>
                <a:cubicBezTo>
                  <a:pt x="1088572" y="460388"/>
                  <a:pt x="1095622" y="444091"/>
                  <a:pt x="1104405" y="428721"/>
                </a:cubicBezTo>
                <a:cubicBezTo>
                  <a:pt x="1111486" y="416329"/>
                  <a:pt x="1123145" y="406459"/>
                  <a:pt x="1128156" y="393095"/>
                </a:cubicBezTo>
                <a:cubicBezTo>
                  <a:pt x="1135243" y="374196"/>
                  <a:pt x="1134720" y="353191"/>
                  <a:pt x="1140031" y="333718"/>
                </a:cubicBezTo>
                <a:cubicBezTo>
                  <a:pt x="1146618" y="309565"/>
                  <a:pt x="1156904" y="286538"/>
                  <a:pt x="1163782" y="262466"/>
                </a:cubicBezTo>
                <a:lnTo>
                  <a:pt x="1187533" y="179339"/>
                </a:lnTo>
                <a:cubicBezTo>
                  <a:pt x="1183574" y="139755"/>
                  <a:pt x="1195702" y="94949"/>
                  <a:pt x="1175657" y="60586"/>
                </a:cubicBezTo>
                <a:cubicBezTo>
                  <a:pt x="1163042" y="38961"/>
                  <a:pt x="1128156" y="44752"/>
                  <a:pt x="1104405" y="36835"/>
                </a:cubicBezTo>
                <a:lnTo>
                  <a:pt x="1068779" y="24960"/>
                </a:lnTo>
                <a:cubicBezTo>
                  <a:pt x="1052945" y="28918"/>
                  <a:pt x="1027555" y="21769"/>
                  <a:pt x="1021278" y="36835"/>
                </a:cubicBezTo>
                <a:cubicBezTo>
                  <a:pt x="1004462" y="77194"/>
                  <a:pt x="1015586" y="124181"/>
                  <a:pt x="1009403" y="167464"/>
                </a:cubicBezTo>
                <a:cubicBezTo>
                  <a:pt x="1007633" y="179856"/>
                  <a:pt x="1001486" y="191215"/>
                  <a:pt x="997527" y="203090"/>
                </a:cubicBezTo>
                <a:cubicBezTo>
                  <a:pt x="1001486" y="381220"/>
                  <a:pt x="1002137" y="559454"/>
                  <a:pt x="1009403" y="737479"/>
                </a:cubicBezTo>
                <a:cubicBezTo>
                  <a:pt x="1010694" y="769112"/>
                  <a:pt x="1042844" y="847586"/>
                  <a:pt x="1068779" y="856232"/>
                </a:cubicBezTo>
                <a:lnTo>
                  <a:pt x="1104405" y="868108"/>
                </a:lnTo>
                <a:cubicBezTo>
                  <a:pt x="1132114" y="864149"/>
                  <a:pt x="1161408" y="866280"/>
                  <a:pt x="1187533" y="856232"/>
                </a:cubicBezTo>
                <a:cubicBezTo>
                  <a:pt x="1214175" y="845985"/>
                  <a:pt x="1258785" y="808731"/>
                  <a:pt x="1258785" y="808731"/>
                </a:cubicBezTo>
                <a:cubicBezTo>
                  <a:pt x="1307722" y="735323"/>
                  <a:pt x="1253389" y="806928"/>
                  <a:pt x="1318161" y="749354"/>
                </a:cubicBezTo>
                <a:cubicBezTo>
                  <a:pt x="1343265" y="727039"/>
                  <a:pt x="1365662" y="701853"/>
                  <a:pt x="1389413" y="678103"/>
                </a:cubicBezTo>
                <a:cubicBezTo>
                  <a:pt x="1401288" y="666228"/>
                  <a:pt x="1411604" y="652554"/>
                  <a:pt x="1425039" y="642477"/>
                </a:cubicBezTo>
                <a:cubicBezTo>
                  <a:pt x="1468711" y="609723"/>
                  <a:pt x="1483145" y="602396"/>
                  <a:pt x="1520042" y="559349"/>
                </a:cubicBezTo>
                <a:cubicBezTo>
                  <a:pt x="1529330" y="548513"/>
                  <a:pt x="1534655" y="534687"/>
                  <a:pt x="1543792" y="523723"/>
                </a:cubicBezTo>
                <a:cubicBezTo>
                  <a:pt x="1554543" y="510821"/>
                  <a:pt x="1568667" y="500999"/>
                  <a:pt x="1579418" y="488097"/>
                </a:cubicBezTo>
                <a:cubicBezTo>
                  <a:pt x="1635517" y="420778"/>
                  <a:pt x="1568843" y="486277"/>
                  <a:pt x="1626920" y="404970"/>
                </a:cubicBezTo>
                <a:cubicBezTo>
                  <a:pt x="1636682" y="391304"/>
                  <a:pt x="1650671" y="381219"/>
                  <a:pt x="1662546" y="369344"/>
                </a:cubicBezTo>
                <a:cubicBezTo>
                  <a:pt x="1705161" y="241495"/>
                  <a:pt x="1702505" y="278411"/>
                  <a:pt x="1674421" y="72461"/>
                </a:cubicBezTo>
                <a:cubicBezTo>
                  <a:pt x="1672493" y="58319"/>
                  <a:pt x="1658587" y="48710"/>
                  <a:pt x="1650670" y="36835"/>
                </a:cubicBezTo>
                <a:cubicBezTo>
                  <a:pt x="1603169" y="40793"/>
                  <a:pt x="1553998" y="35615"/>
                  <a:pt x="1508166" y="48710"/>
                </a:cubicBezTo>
                <a:cubicBezTo>
                  <a:pt x="1494443" y="52631"/>
                  <a:pt x="1488929" y="70796"/>
                  <a:pt x="1484416" y="84336"/>
                </a:cubicBezTo>
                <a:cubicBezTo>
                  <a:pt x="1476802" y="107179"/>
                  <a:pt x="1477763" y="132083"/>
                  <a:pt x="1472540" y="155588"/>
                </a:cubicBezTo>
                <a:cubicBezTo>
                  <a:pt x="1469825" y="167808"/>
                  <a:pt x="1464623" y="179339"/>
                  <a:pt x="1460665" y="191214"/>
                </a:cubicBezTo>
                <a:cubicBezTo>
                  <a:pt x="1464623" y="349552"/>
                  <a:pt x="1465181" y="508011"/>
                  <a:pt x="1472540" y="666227"/>
                </a:cubicBezTo>
                <a:cubicBezTo>
                  <a:pt x="1473122" y="678731"/>
                  <a:pt x="1478818" y="690657"/>
                  <a:pt x="1484416" y="701853"/>
                </a:cubicBezTo>
                <a:cubicBezTo>
                  <a:pt x="1490799" y="714618"/>
                  <a:pt x="1501783" y="724714"/>
                  <a:pt x="1508166" y="737479"/>
                </a:cubicBezTo>
                <a:cubicBezTo>
                  <a:pt x="1513764" y="748675"/>
                  <a:pt x="1513098" y="762690"/>
                  <a:pt x="1520042" y="773105"/>
                </a:cubicBezTo>
                <a:cubicBezTo>
                  <a:pt x="1538329" y="800536"/>
                  <a:pt x="1565006" y="814957"/>
                  <a:pt x="1591294" y="832482"/>
                </a:cubicBezTo>
                <a:cubicBezTo>
                  <a:pt x="1626920" y="820607"/>
                  <a:pt x="1677342" y="828102"/>
                  <a:pt x="1698172" y="796856"/>
                </a:cubicBezTo>
                <a:cubicBezTo>
                  <a:pt x="1716267" y="769712"/>
                  <a:pt x="1723618" y="748789"/>
                  <a:pt x="1757548" y="737479"/>
                </a:cubicBezTo>
                <a:cubicBezTo>
                  <a:pt x="1768814" y="733724"/>
                  <a:pt x="1781299" y="737479"/>
                  <a:pt x="1793174" y="737479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8312727" y="1971304"/>
            <a:ext cx="2968831" cy="38198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8728363" y="2385348"/>
            <a:ext cx="2137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A nakonec nakresli postavu člověka…můžeš si vybrat kohokoliv z rodiny</a:t>
            </a:r>
            <a:endParaRPr lang="cs-CZ" sz="2000" b="1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5802" y="4515937"/>
            <a:ext cx="915179" cy="1246910"/>
          </a:xfrm>
          <a:prstGeom prst="rect">
            <a:avLst/>
          </a:prstGeom>
        </p:spPr>
      </p:pic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918006"/>
              </p:ext>
            </p:extLst>
          </p:nvPr>
        </p:nvGraphicFramePr>
        <p:xfrm>
          <a:off x="6062353" y="119977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kument" showAsIcon="1" r:id="rId8" imgW="914400" imgH="771480" progId="Word.Document.12">
                  <p:embed/>
                </p:oleObj>
              </mc:Choice>
              <mc:Fallback>
                <p:oleObj name="Dokument" showAsIcon="1" r:id="rId8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62353" y="119977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1190171" y="1451551"/>
            <a:ext cx="512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Jednotlivé listy vytisknete otevřením tohoto okna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269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2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2" grpId="0" animBg="1"/>
      <p:bldP spid="13" grpId="0" animBg="1"/>
      <p:bldP spid="1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35" y="754931"/>
            <a:ext cx="9875179" cy="51831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8485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717142" y="3269975"/>
            <a:ext cx="735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Co nás čeká????</a:t>
            </a:r>
            <a:endParaRPr lang="cs-CZ" sz="4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8044">
            <a:off x="598652" y="773983"/>
            <a:ext cx="2733524" cy="2050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5056">
            <a:off x="8647860" y="4062802"/>
            <a:ext cx="2627084" cy="1970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975">
            <a:off x="9379833" y="587836"/>
            <a:ext cx="2322288" cy="1741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065">
            <a:off x="925553" y="3981159"/>
            <a:ext cx="28448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655" y="218629"/>
            <a:ext cx="2177143" cy="1632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43" y="4782542"/>
            <a:ext cx="2324710" cy="1743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217" y="1208555"/>
            <a:ext cx="2016756" cy="1512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70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8296" y="437871"/>
            <a:ext cx="5379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Poznáš jednotlivé tvary?</a:t>
            </a:r>
            <a:endParaRPr lang="cs-CZ" sz="4000" b="1" dirty="0"/>
          </a:p>
        </p:txBody>
      </p:sp>
      <p:sp>
        <p:nvSpPr>
          <p:cNvPr id="3" name="Ovál 2"/>
          <p:cNvSpPr/>
          <p:nvPr/>
        </p:nvSpPr>
        <p:spPr>
          <a:xfrm>
            <a:off x="278296" y="1570381"/>
            <a:ext cx="2354497" cy="233901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981781" y="3362737"/>
            <a:ext cx="627241" cy="6095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963450" y="4644879"/>
            <a:ext cx="2133600" cy="94090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ovnoramenný trojúhelník 5"/>
          <p:cNvSpPr/>
          <p:nvPr/>
        </p:nvSpPr>
        <p:spPr>
          <a:xfrm>
            <a:off x="3295402" y="1427921"/>
            <a:ext cx="1656521" cy="1457739"/>
          </a:xfrm>
          <a:prstGeom prst="triangle">
            <a:avLst/>
          </a:prstGeom>
          <a:solidFill>
            <a:srgbClr val="29F7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05641" y="5963478"/>
            <a:ext cx="38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… jakou mají barvu?</a:t>
            </a:r>
            <a:endParaRPr lang="cs-CZ" sz="3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82980" y="3294609"/>
            <a:ext cx="6904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Zkus určit, na které straně je více tvarů</a:t>
            </a:r>
            <a:endParaRPr lang="cs-CZ" sz="3200" b="1" dirty="0"/>
          </a:p>
        </p:txBody>
      </p:sp>
      <p:cxnSp>
        <p:nvCxnSpPr>
          <p:cNvPr id="10" name="Přímá spojnice 9"/>
          <p:cNvCxnSpPr/>
          <p:nvPr/>
        </p:nvCxnSpPr>
        <p:spPr>
          <a:xfrm>
            <a:off x="9011478" y="477078"/>
            <a:ext cx="13252" cy="27432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6884507" y="711240"/>
            <a:ext cx="747456" cy="7448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7787715" y="1564305"/>
            <a:ext cx="747456" cy="7448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6703704" y="2140545"/>
            <a:ext cx="747456" cy="7448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9762080" y="849519"/>
            <a:ext cx="747456" cy="7448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10873158" y="849518"/>
            <a:ext cx="747456" cy="7448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9735013" y="1995003"/>
            <a:ext cx="747456" cy="7448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10877160" y="1995002"/>
            <a:ext cx="747456" cy="7448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3889556" y="4058214"/>
            <a:ext cx="826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Teď si připrav kostky od lega a postav stejnou řadu, jako tady na obrázku.</a:t>
            </a:r>
            <a:endParaRPr lang="cs-CZ" sz="3200" b="1" dirty="0"/>
          </a:p>
        </p:txBody>
      </p:sp>
      <p:sp>
        <p:nvSpPr>
          <p:cNvPr id="20" name="Obdélník 19"/>
          <p:cNvSpPr/>
          <p:nvPr/>
        </p:nvSpPr>
        <p:spPr>
          <a:xfrm>
            <a:off x="6492920" y="5559278"/>
            <a:ext cx="627241" cy="6095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568674" y="5555949"/>
            <a:ext cx="627241" cy="609599"/>
          </a:xfrm>
          <a:prstGeom prst="rect">
            <a:avLst/>
          </a:prstGeom>
          <a:solidFill>
            <a:srgbClr val="29F7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8937435" y="5559279"/>
            <a:ext cx="627241" cy="6095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8316525" y="5555949"/>
            <a:ext cx="627241" cy="6095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7707279" y="5552619"/>
            <a:ext cx="627241" cy="6095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7124159" y="5555949"/>
            <a:ext cx="627241" cy="609599"/>
          </a:xfrm>
          <a:prstGeom prst="rect">
            <a:avLst/>
          </a:prstGeom>
          <a:solidFill>
            <a:srgbClr val="29F7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5"/>
          <p:cNvSpPr/>
          <p:nvPr/>
        </p:nvSpPr>
        <p:spPr>
          <a:xfrm>
            <a:off x="6492920" y="6505744"/>
            <a:ext cx="941764" cy="1739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0185586" y="5552618"/>
            <a:ext cx="627241" cy="6095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714" y="6307986"/>
            <a:ext cx="1027838" cy="539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532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3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3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7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37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8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4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/>
      <p:bldP spid="8" grpId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714" y="6307986"/>
            <a:ext cx="1027838" cy="539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285008" y="391885"/>
            <a:ext cx="638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M</a:t>
            </a:r>
            <a:r>
              <a:rPr lang="cs-CZ" sz="3200" b="1" dirty="0" smtClean="0"/>
              <a:t>áme tu řadu čísel od </a:t>
            </a:r>
            <a:r>
              <a:rPr lang="cs-CZ" sz="3200" b="1" dirty="0" smtClean="0">
                <a:solidFill>
                  <a:srgbClr val="00B0F0"/>
                </a:solidFill>
              </a:rPr>
              <a:t>1</a:t>
            </a:r>
            <a:r>
              <a:rPr lang="cs-CZ" sz="3200" b="1" dirty="0" smtClean="0"/>
              <a:t> do </a:t>
            </a:r>
            <a:r>
              <a:rPr lang="cs-CZ" sz="3200" b="1" dirty="0" smtClean="0">
                <a:solidFill>
                  <a:srgbClr val="00B0F0"/>
                </a:solidFill>
              </a:rPr>
              <a:t>10</a:t>
            </a:r>
            <a:endParaRPr lang="cs-CZ" sz="3200" b="1" dirty="0">
              <a:solidFill>
                <a:srgbClr val="00B0F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32564" y="2919730"/>
            <a:ext cx="7125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… vloudila se nám tam ale chyba, najdeš ji???</a:t>
            </a:r>
            <a:endParaRPr lang="cs-CZ" sz="2800" b="1" dirty="0"/>
          </a:p>
        </p:txBody>
      </p:sp>
      <p:sp>
        <p:nvSpPr>
          <p:cNvPr id="6" name="Obdélník 5"/>
          <p:cNvSpPr/>
          <p:nvPr/>
        </p:nvSpPr>
        <p:spPr>
          <a:xfrm>
            <a:off x="2561479" y="1617335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endParaRPr lang="cs-CZ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450231" y="1617335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</a:t>
            </a:r>
            <a:endParaRPr lang="cs-CZ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339747" y="1617335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4</a:t>
            </a:r>
            <a:endParaRPr lang="cs-CZ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212465" y="1617335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5</a:t>
            </a:r>
            <a:endParaRPr lang="cs-CZ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095161" y="1617335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6</a:t>
            </a:r>
            <a:endParaRPr lang="cs-CZ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726692" y="1617335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7</a:t>
            </a:r>
            <a:endParaRPr lang="cs-CZ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972338" y="1617335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8</a:t>
            </a:r>
            <a:endParaRPr lang="cs-CZ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849515" y="1617335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9</a:t>
            </a:r>
            <a:endParaRPr lang="cs-CZ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9603869" y="1617335"/>
            <a:ext cx="784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10</a:t>
            </a:r>
            <a:endParaRPr lang="cs-CZ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724023" y="1617335"/>
            <a:ext cx="458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  <a:endParaRPr lang="cs-CZ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6" name="Zahnutá šipka dolů 15"/>
          <p:cNvSpPr/>
          <p:nvPr/>
        </p:nvSpPr>
        <p:spPr>
          <a:xfrm>
            <a:off x="6673934" y="671804"/>
            <a:ext cx="2307796" cy="945531"/>
          </a:xfrm>
          <a:prstGeom prst="curvedDownArrow">
            <a:avLst/>
          </a:prstGeom>
          <a:solidFill>
            <a:srgbClr val="FFFF00"/>
          </a:solidFill>
          <a:scene3d>
            <a:camera prst="orthographicFront">
              <a:rot lat="0" lon="10799977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42" y="468603"/>
            <a:ext cx="1076633" cy="976660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463594" y="2389571"/>
            <a:ext cx="9801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Nyní přiřaď číslo ke správnému počtu předmětů</a:t>
            </a:r>
            <a:endParaRPr lang="cs-CZ" sz="3600" b="1" dirty="0"/>
          </a:p>
        </p:txBody>
      </p:sp>
      <p:sp>
        <p:nvSpPr>
          <p:cNvPr id="5" name="Obdélník 4"/>
          <p:cNvSpPr/>
          <p:nvPr/>
        </p:nvSpPr>
        <p:spPr>
          <a:xfrm>
            <a:off x="768626" y="4505739"/>
            <a:ext cx="516835" cy="530087"/>
          </a:xfrm>
          <a:prstGeom prst="rect">
            <a:avLst/>
          </a:prstGeom>
          <a:solidFill>
            <a:srgbClr val="FD6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1465605" y="4183769"/>
            <a:ext cx="516835" cy="530087"/>
          </a:xfrm>
          <a:prstGeom prst="rect">
            <a:avLst/>
          </a:prstGeom>
          <a:solidFill>
            <a:srgbClr val="FD6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1027043" y="5214730"/>
            <a:ext cx="516835" cy="530087"/>
          </a:xfrm>
          <a:prstGeom prst="rect">
            <a:avLst/>
          </a:prstGeom>
          <a:solidFill>
            <a:srgbClr val="FD6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1724022" y="4949686"/>
            <a:ext cx="516835" cy="530087"/>
          </a:xfrm>
          <a:prstGeom prst="rect">
            <a:avLst/>
          </a:prstGeom>
          <a:solidFill>
            <a:srgbClr val="FD6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7748448" y="3566061"/>
            <a:ext cx="3710841" cy="2625091"/>
          </a:xfrm>
          <a:prstGeom prst="ellipse">
            <a:avLst/>
          </a:prstGeom>
          <a:noFill/>
          <a:ln w="38100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4635497" y="3566061"/>
            <a:ext cx="2336842" cy="32262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385436" y="3723280"/>
            <a:ext cx="3710841" cy="262509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/>
          <p:cNvSpPr/>
          <p:nvPr/>
        </p:nvSpPr>
        <p:spPr>
          <a:xfrm>
            <a:off x="8095805" y="4132544"/>
            <a:ext cx="522613" cy="42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5"/>
          <p:cNvSpPr/>
          <p:nvPr/>
        </p:nvSpPr>
        <p:spPr>
          <a:xfrm>
            <a:off x="8097395" y="4723402"/>
            <a:ext cx="522613" cy="42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6"/>
          <p:cNvSpPr/>
          <p:nvPr/>
        </p:nvSpPr>
        <p:spPr>
          <a:xfrm>
            <a:off x="8793710" y="4350547"/>
            <a:ext cx="522613" cy="42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prava 27"/>
          <p:cNvSpPr/>
          <p:nvPr/>
        </p:nvSpPr>
        <p:spPr>
          <a:xfrm>
            <a:off x="8793358" y="4985545"/>
            <a:ext cx="522613" cy="42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8"/>
          <p:cNvSpPr/>
          <p:nvPr/>
        </p:nvSpPr>
        <p:spPr>
          <a:xfrm>
            <a:off x="9456140" y="5269697"/>
            <a:ext cx="522613" cy="42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 doprava 29"/>
          <p:cNvSpPr/>
          <p:nvPr/>
        </p:nvSpPr>
        <p:spPr>
          <a:xfrm>
            <a:off x="8116931" y="5289885"/>
            <a:ext cx="522613" cy="42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prava 30"/>
          <p:cNvSpPr/>
          <p:nvPr/>
        </p:nvSpPr>
        <p:spPr>
          <a:xfrm>
            <a:off x="8802530" y="5541793"/>
            <a:ext cx="522613" cy="42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prava 31"/>
          <p:cNvSpPr/>
          <p:nvPr/>
        </p:nvSpPr>
        <p:spPr>
          <a:xfrm>
            <a:off x="9453063" y="4611755"/>
            <a:ext cx="522613" cy="42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 doprava 32"/>
          <p:cNvSpPr/>
          <p:nvPr/>
        </p:nvSpPr>
        <p:spPr>
          <a:xfrm>
            <a:off x="8802530" y="3828204"/>
            <a:ext cx="522613" cy="42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Veselý obličej 34"/>
          <p:cNvSpPr/>
          <p:nvPr/>
        </p:nvSpPr>
        <p:spPr>
          <a:xfrm>
            <a:off x="4924811" y="5617892"/>
            <a:ext cx="477078" cy="48111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Veselý obličej 35"/>
          <p:cNvSpPr/>
          <p:nvPr/>
        </p:nvSpPr>
        <p:spPr>
          <a:xfrm>
            <a:off x="4770782" y="4924582"/>
            <a:ext cx="477078" cy="48111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Veselý obličej 36"/>
          <p:cNvSpPr/>
          <p:nvPr/>
        </p:nvSpPr>
        <p:spPr>
          <a:xfrm>
            <a:off x="5009321" y="4232741"/>
            <a:ext cx="477078" cy="48111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Veselý obličej 37"/>
          <p:cNvSpPr/>
          <p:nvPr/>
        </p:nvSpPr>
        <p:spPr>
          <a:xfrm>
            <a:off x="5466521" y="3739859"/>
            <a:ext cx="477078" cy="48111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Veselý obličej 38"/>
          <p:cNvSpPr/>
          <p:nvPr/>
        </p:nvSpPr>
        <p:spPr>
          <a:xfrm>
            <a:off x="5401889" y="6176009"/>
            <a:ext cx="477078" cy="48111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/>
          <p:cNvSpPr/>
          <p:nvPr/>
        </p:nvSpPr>
        <p:spPr>
          <a:xfrm>
            <a:off x="4014941" y="3511445"/>
            <a:ext cx="510075" cy="8925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9</a:t>
            </a:r>
            <a:endParaRPr lang="cs-CZ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7261653" y="5805595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cs-CZ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11233870" y="2886336"/>
            <a:ext cx="9581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cs-CZ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867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DD202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000"/>
                            </p:stCondLst>
                            <p:childTnLst>
                              <p:par>
                                <p:cTn id="1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20116 L -0.09909 0.00602 C -0.11966 0.05278 -0.15065 0.07824 -0.18308 0.07824 C -0.22006 0.07824 -0.24961 0.05278 -0.27019 0.00602 L -0.36914 -0.20116 " pathEditMode="relative" rAng="0" ptsTypes="AAAAA">
                                      <p:cBhvr>
                                        <p:cTn id="2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64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888 0.00162 -0.03789 0.00277 -0.05664 0.00532 C -0.06485 0.00648 -0.07292 0.00995 -0.08112 0.01088 C -0.10469 0.01273 -0.12813 0.0125 -0.15156 0.01342 C -0.15521 0.01435 -0.15873 0.01527 -0.16224 0.0162 C -0.16797 0.01782 -0.17344 0.02083 -0.17917 0.02176 C -0.1918 0.02361 -0.20469 0.02338 -0.21745 0.0243 C -0.22305 0.02523 -0.22865 0.02592 -0.23425 0.02708 C -0.24583 0.02963 -0.25807 0.0324 -0.2694 0.03796 C -0.27617 0.0412 -0.28294 0.04421 -0.28932 0.04884 C -0.3013 0.05787 -0.31458 0.06389 -0.32448 0.07893 C -0.33477 0.09421 -0.3474 0.10578 -0.35521 0.125 C -0.36107 0.13981 -0.36328 0.14213 -0.36589 0.15787 C -0.36758 0.16805 -0.36966 0.19583 -0.375 0.20671 C -0.39089 0.23935 -0.39362 0.24838 -0.41029 0.26111 C -0.41888 0.26782 -0.42748 0.2743 -0.4362 0.28032 C -0.43828 0.28148 -0.44232 0.2831 -0.44232 0.2831 L -0.43932 0.28032 " pathEditMode="relative" ptsTypes="AAAAAAAAAAAAAAAAAAA">
                                      <p:cBhvr>
                                        <p:cTn id="2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067 -0.00533 0.02148 -0.00996 0.03203 -0.01621 C 0.05533 -0.0301 0.02434 -0.02107 0.05507 -0.02709 C 0.06067 -0.03172 0.06601 -0.0375 0.07187 -0.04074 C 0.07578 -0.04306 0.08007 -0.04306 0.08411 -0.04352 C 0.10247 -0.04491 0.12083 -0.04537 0.13919 -0.04607 C 0.14687 -0.04445 0.15507 -0.04584 0.16223 -0.04074 C 0.16992 -0.03519 0.18216 0.00393 0.18515 0.01088 C 0.18893 0.01967 0.19388 0.02662 0.19739 0.03541 C 0.21367 0.07569 0.20651 0.07615 0.22343 0.12777 C 0.25924 0.23703 0.20195 0.05949 0.24635 0.21227 C 0.24973 0.22384 0.25481 0.23356 0.25872 0.2449 C 0.26197 0.25463 0.26445 0.26527 0.26783 0.27477 C 0.27356 0.29074 0.27864 0.30023 0.28619 0.31273 C 0.29661 0.33009 0.30377 0.34213 0.31679 0.3537 C 0.32421 0.36018 0.33164 0.36736 0.33984 0.3699 C 0.35638 0.37546 0.37343 0.37546 0.39036 0.37824 C 0.40104 0.37731 0.41197 0.37916 0.42252 0.37546 C 0.45677 0.36296 0.45963 0.35694 0.48372 0.33194 C 0.49479 0.29051 0.50208 0.27014 0.5082 0.22847 C 0.50976 0.21782 0.51028 0.20671 0.51132 0.19583 L 0.5082 0.13333 L 0.5082 0.13333 " pathEditMode="relative" ptsTypes="AAAAAAAAAAAAAAAAAAAAAAAA">
                                      <p:cBhvr>
                                        <p:cTn id="2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 animBg="1"/>
      <p:bldP spid="16" grpId="1" animBg="1"/>
      <p:bldP spid="18" grpId="0"/>
      <p:bldP spid="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/>
      <p:bldP spid="41" grpId="1"/>
      <p:bldP spid="43" grpId="0"/>
      <p:bldP spid="43" grpId="1"/>
      <p:bldP spid="44" grpId="0"/>
      <p:bldP spid="4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60" y="663322"/>
            <a:ext cx="9946712" cy="52522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726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936171" y="1834738"/>
            <a:ext cx="6222670" cy="48926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Lichoběžník 3"/>
          <p:cNvSpPr/>
          <p:nvPr/>
        </p:nvSpPr>
        <p:spPr>
          <a:xfrm>
            <a:off x="603662" y="407721"/>
            <a:ext cx="6887688" cy="1425039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813" y="6299858"/>
            <a:ext cx="744188" cy="55814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423925" y="2045524"/>
            <a:ext cx="1187533" cy="1341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453739" y="2045524"/>
            <a:ext cx="1187533" cy="1341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483553" y="2045524"/>
            <a:ext cx="1187533" cy="1341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421079" y="3610099"/>
            <a:ext cx="1187533" cy="1341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466790" y="3610099"/>
            <a:ext cx="1187533" cy="1341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483553" y="3604162"/>
            <a:ext cx="1187533" cy="1341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483552" y="5174674"/>
            <a:ext cx="1187533" cy="1341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3466789" y="5174674"/>
            <a:ext cx="1187533" cy="1341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432150" y="5174674"/>
            <a:ext cx="1187533" cy="1341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99" y="2331128"/>
            <a:ext cx="1108116" cy="974168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0258" y="2061360"/>
            <a:ext cx="834120" cy="1296403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2568" y="5244937"/>
            <a:ext cx="885180" cy="1189509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2150" y="3714009"/>
            <a:ext cx="1166669" cy="1085116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2616" y="3714009"/>
            <a:ext cx="1009403" cy="1182584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4398" y="5347609"/>
            <a:ext cx="1065837" cy="849580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7699" y="5392560"/>
            <a:ext cx="1006916" cy="894262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5710" y="3694458"/>
            <a:ext cx="1002152" cy="1161317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1048" y="2331128"/>
            <a:ext cx="1036700" cy="867592"/>
          </a:xfrm>
          <a:prstGeom prst="rect">
            <a:avLst/>
          </a:prstGeom>
        </p:spPr>
      </p:pic>
      <p:sp>
        <p:nvSpPr>
          <p:cNvPr id="27" name="TextovéPole 26"/>
          <p:cNvSpPr txBox="1"/>
          <p:nvPr/>
        </p:nvSpPr>
        <p:spPr>
          <a:xfrm>
            <a:off x="831272" y="814774"/>
            <a:ext cx="666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Podle instrukcí urči správný obrázek</a:t>
            </a:r>
            <a:endParaRPr lang="cs-CZ" sz="3200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7120933" y="2239813"/>
            <a:ext cx="5026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2000" b="1" dirty="0" smtClean="0"/>
              <a:t>jsem obrázek </a:t>
            </a:r>
            <a:r>
              <a:rPr lang="cs-CZ" sz="2400" b="1" dirty="0" smtClean="0"/>
              <a:t>UPROSTŘED</a:t>
            </a:r>
          </a:p>
          <a:p>
            <a:pPr marL="342900" indent="-342900" algn="ctr">
              <a:buFontTx/>
              <a:buChar char="-"/>
            </a:pPr>
            <a:endParaRPr lang="cs-CZ" sz="2400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7646595" y="2925771"/>
            <a:ext cx="397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j</a:t>
            </a:r>
            <a:r>
              <a:rPr lang="cs-CZ" sz="2000" b="1" dirty="0" smtClean="0"/>
              <a:t>sme obrázky </a:t>
            </a:r>
            <a:r>
              <a:rPr lang="cs-CZ" sz="2400" b="1" dirty="0" smtClean="0"/>
              <a:t>VLEVO</a:t>
            </a:r>
            <a:endParaRPr lang="cs-CZ" sz="2400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7692068" y="3723414"/>
            <a:ext cx="3284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j</a:t>
            </a:r>
            <a:r>
              <a:rPr lang="cs-CZ" sz="2000" b="1" dirty="0" smtClean="0"/>
              <a:t>sem obrázek </a:t>
            </a:r>
          </a:p>
          <a:p>
            <a:r>
              <a:rPr lang="cs-CZ" sz="2400" b="1" dirty="0" smtClean="0"/>
              <a:t>DOLE UPROSTŘED</a:t>
            </a:r>
            <a:endParaRPr lang="cs-CZ" sz="2400" b="1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7692068" y="5392560"/>
            <a:ext cx="3589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jsem obrázek </a:t>
            </a:r>
          </a:p>
          <a:p>
            <a:r>
              <a:rPr lang="cs-CZ" sz="2400" b="1" dirty="0" smtClean="0"/>
              <a:t>VPRAVO NAHOŘE</a:t>
            </a:r>
            <a:endParaRPr lang="cs-CZ" sz="2400" b="1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7704020" y="4612814"/>
            <a:ext cx="368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j</a:t>
            </a:r>
            <a:r>
              <a:rPr lang="cs-CZ" sz="2000" b="1" dirty="0" smtClean="0"/>
              <a:t>sme obrázky </a:t>
            </a:r>
            <a:r>
              <a:rPr lang="cs-CZ" sz="2400" b="1" dirty="0" smtClean="0"/>
              <a:t>DOLE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04526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970586" y="1167563"/>
            <a:ext cx="653626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5400" b="1" cap="none" spc="0" dirty="0" smtClean="0">
                <a:ln/>
                <a:solidFill>
                  <a:srgbClr val="7030A0"/>
                </a:solidFill>
                <a:effectLst/>
              </a:rPr>
              <a:t>Už se na Vás, DĚTI, ve škole moc těšíme…</a:t>
            </a:r>
            <a:endParaRPr lang="cs-CZ" sz="54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544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43" y="667883"/>
            <a:ext cx="1565955" cy="152910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396341" y="1180933"/>
            <a:ext cx="47923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Tímto Vám děkuji za pozornost a čas, který jste tomu věnovali a doufám, že to alespoň částečně nahradilo chybějící část pro děti tak „očekávaného“ zápisu.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55782" y="5623626"/>
            <a:ext cx="7532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Za případné ohlasy, dotazy či jakoukoliv zpětnou vazbu budu ráda</a:t>
            </a:r>
            <a:r>
              <a:rPr lang="cs-CZ" sz="20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616207" y="5146572"/>
            <a:ext cx="2975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Mgr. Kristýna </a:t>
            </a:r>
            <a:r>
              <a:rPr lang="cs-CZ" sz="2000" b="1" dirty="0" err="1" smtClean="0"/>
              <a:t>Haneflová</a:t>
            </a:r>
            <a:endParaRPr lang="cs-CZ" sz="2000" b="1" dirty="0" smtClean="0"/>
          </a:p>
          <a:p>
            <a:pPr algn="ctr"/>
            <a:r>
              <a:rPr lang="cs-CZ" dirty="0"/>
              <a:t>s</a:t>
            </a:r>
            <a:r>
              <a:rPr lang="cs-CZ" dirty="0" smtClean="0"/>
              <a:t>peciální pedagog</a:t>
            </a:r>
          </a:p>
          <a:p>
            <a:pPr algn="ctr"/>
            <a:r>
              <a:rPr lang="cs-CZ" dirty="0" smtClean="0">
                <a:solidFill>
                  <a:srgbClr val="7030A0"/>
                </a:solidFill>
              </a:rPr>
              <a:t>kristyna.haneflova@2zsjh.cz</a:t>
            </a:r>
            <a:endParaRPr lang="cs-CZ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7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108862" y="236319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543793" y="885862"/>
            <a:ext cx="94408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/>
              <a:t>V následujících </a:t>
            </a:r>
            <a:r>
              <a:rPr lang="cs-CZ" sz="4000" b="1" u="sng" dirty="0" err="1" smtClean="0"/>
              <a:t>slidech</a:t>
            </a:r>
            <a:r>
              <a:rPr lang="cs-CZ" sz="4000" b="1" u="sng" dirty="0" smtClean="0"/>
              <a:t> naleznete:</a:t>
            </a:r>
          </a:p>
          <a:p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dirty="0" smtClean="0"/>
              <a:t> náměty, co si doma můžete s dětmi udělat dle svých možností a fantazie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dirty="0" smtClean="0"/>
              <a:t> seznam pomůcek a materiálu, které k tomu budete potřebovat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dirty="0" smtClean="0"/>
              <a:t> úkoly, které budete moci dělat rovnou na počítači nebo si je vytisknout a pracovat s nimi na papíře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6" y="3907449"/>
            <a:ext cx="3744120" cy="2496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4522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28" y="983956"/>
            <a:ext cx="9363845" cy="49503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723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778993" y="547585"/>
            <a:ext cx="4296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Budete potřebovat: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93" y="2151969"/>
            <a:ext cx="1676400" cy="110432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7681" y="4227616"/>
            <a:ext cx="1505189" cy="12944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05208" y="3578005"/>
            <a:ext cx="3041198" cy="1843314"/>
          </a:xfrm>
          <a:prstGeom prst="rect">
            <a:avLst/>
          </a:prstGeom>
        </p:spPr>
      </p:pic>
      <p:sp>
        <p:nvSpPr>
          <p:cNvPr id="7" name="AutoShape 2" descr="Krepový papír 0,5x2 m - eshop Rosalie"/>
          <p:cNvSpPr>
            <a:spLocks noChangeAspect="1" noChangeArrowheads="1"/>
          </p:cNvSpPr>
          <p:nvPr/>
        </p:nvSpPr>
        <p:spPr bwMode="auto">
          <a:xfrm>
            <a:off x="2608490" y="3501114"/>
            <a:ext cx="1455510" cy="145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7248" y="3376675"/>
            <a:ext cx="1641288" cy="112298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9960" y="2225171"/>
            <a:ext cx="2077451" cy="154412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7812645" y="3377950"/>
            <a:ext cx="190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v</a:t>
            </a:r>
            <a:r>
              <a:rPr lang="cs-CZ" sz="2000" b="1" dirty="0" smtClean="0"/>
              <a:t>lasec nebo nit</a:t>
            </a:r>
            <a:endParaRPr lang="cs-CZ" sz="20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406" y="6373804"/>
            <a:ext cx="645594" cy="4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5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9" y="2430386"/>
            <a:ext cx="942480" cy="94248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00376" y="687996"/>
            <a:ext cx="5272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Házení a chytání  míče</a:t>
            </a:r>
            <a:endParaRPr lang="cs-CZ" sz="32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574" y="2416238"/>
            <a:ext cx="942481" cy="942481"/>
          </a:xfrm>
          <a:prstGeom prst="rect">
            <a:avLst/>
          </a:prstGeom>
          <a:scene3d>
            <a:camera prst="orthographicFront">
              <a:rot lat="3391" lon="11101078" rev="21574086"/>
            </a:camera>
            <a:lightRig rig="threePt" dir="t"/>
          </a:scene3d>
        </p:spPr>
      </p:pic>
      <p:sp>
        <p:nvSpPr>
          <p:cNvPr id="6" name="Zahnutá šipka dolů 5"/>
          <p:cNvSpPr/>
          <p:nvPr/>
        </p:nvSpPr>
        <p:spPr>
          <a:xfrm>
            <a:off x="1391849" y="1496291"/>
            <a:ext cx="2517997" cy="934094"/>
          </a:xfrm>
          <a:prstGeom prst="curvedDownArrow">
            <a:avLst>
              <a:gd name="adj1" fmla="val 20803"/>
              <a:gd name="adj2" fmla="val 50000"/>
              <a:gd name="adj3" fmla="val 25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Zahnutá šipka dolů 7"/>
          <p:cNvSpPr/>
          <p:nvPr/>
        </p:nvSpPr>
        <p:spPr>
          <a:xfrm>
            <a:off x="1786301" y="1658601"/>
            <a:ext cx="1613627" cy="788055"/>
          </a:xfrm>
          <a:prstGeom prst="curvedDownArrow">
            <a:avLst/>
          </a:prstGeom>
          <a:solidFill>
            <a:srgbClr val="00B0F0"/>
          </a:solidFill>
          <a:scene3d>
            <a:camera prst="orthographicFront">
              <a:rot lat="298865" lon="10498855" rev="215737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181199" y="664821"/>
            <a:ext cx="4576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b="1" dirty="0">
                <a:solidFill>
                  <a:prstClr val="black"/>
                </a:solidFill>
              </a:rPr>
              <a:t>Přeskoky přes švihadlo…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50" y="1496291"/>
            <a:ext cx="4567199" cy="196684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089" y="1761914"/>
            <a:ext cx="659174" cy="49771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645" y="2769548"/>
            <a:ext cx="685652" cy="51770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646" y="1811373"/>
            <a:ext cx="710998" cy="53684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67" y="2798340"/>
            <a:ext cx="689782" cy="52082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122" y="1862353"/>
            <a:ext cx="727742" cy="549485"/>
          </a:xfrm>
          <a:prstGeom prst="rect">
            <a:avLst/>
          </a:prstGeom>
        </p:spPr>
      </p:pic>
      <p:sp>
        <p:nvSpPr>
          <p:cNvPr id="15" name="Šipka dolů 14"/>
          <p:cNvSpPr/>
          <p:nvPr/>
        </p:nvSpPr>
        <p:spPr>
          <a:xfrm rot="1975334">
            <a:off x="9793830" y="2308227"/>
            <a:ext cx="80885" cy="496203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lů 15"/>
          <p:cNvSpPr/>
          <p:nvPr/>
        </p:nvSpPr>
        <p:spPr>
          <a:xfrm rot="1975334">
            <a:off x="8314263" y="2349710"/>
            <a:ext cx="84556" cy="474072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 rot="1975334">
            <a:off x="6827467" y="2357691"/>
            <a:ext cx="114420" cy="475742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lů 17"/>
          <p:cNvSpPr/>
          <p:nvPr/>
        </p:nvSpPr>
        <p:spPr>
          <a:xfrm rot="8576723">
            <a:off x="9223432" y="2319016"/>
            <a:ext cx="86181" cy="495778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ů 18"/>
          <p:cNvSpPr/>
          <p:nvPr/>
        </p:nvSpPr>
        <p:spPr>
          <a:xfrm rot="8303272" flipH="1">
            <a:off x="7688061" y="2369982"/>
            <a:ext cx="89346" cy="488286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01" y="2813071"/>
            <a:ext cx="621442" cy="469223"/>
          </a:xfrm>
          <a:prstGeom prst="rect">
            <a:avLst/>
          </a:prstGeom>
        </p:spPr>
      </p:pic>
      <p:sp>
        <p:nvSpPr>
          <p:cNvPr id="21" name="Obdélník 20"/>
          <p:cNvSpPr/>
          <p:nvPr/>
        </p:nvSpPr>
        <p:spPr>
          <a:xfrm>
            <a:off x="7875741" y="3720796"/>
            <a:ext cx="1378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b="1" dirty="0">
                <a:solidFill>
                  <a:prstClr val="black"/>
                </a:solidFill>
              </a:rPr>
              <a:t>snožmo</a:t>
            </a:r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17" y="3935365"/>
            <a:ext cx="5335826" cy="2108106"/>
          </a:xfrm>
          <a:prstGeom prst="rect">
            <a:avLst/>
          </a:prstGeom>
        </p:spPr>
      </p:pic>
      <p:sp>
        <p:nvSpPr>
          <p:cNvPr id="23" name="Obdélník 22"/>
          <p:cNvSpPr/>
          <p:nvPr/>
        </p:nvSpPr>
        <p:spPr>
          <a:xfrm>
            <a:off x="7186787" y="4560510"/>
            <a:ext cx="26681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2800" b="1" dirty="0">
                <a:solidFill>
                  <a:prstClr val="black"/>
                </a:solidFill>
              </a:rPr>
              <a:t>a</a:t>
            </a:r>
          </a:p>
          <a:p>
            <a:pPr lvl="0" algn="ctr"/>
            <a:r>
              <a:rPr lang="cs-CZ" sz="2800" b="1" dirty="0">
                <a:solidFill>
                  <a:prstClr val="black"/>
                </a:solidFill>
              </a:rPr>
              <a:t>po jedné noze</a:t>
            </a: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9085" y="4369435"/>
            <a:ext cx="887263" cy="459278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8450" y="5367322"/>
            <a:ext cx="887263" cy="459278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2838" y="4369435"/>
            <a:ext cx="887263" cy="459278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2009" y="5344671"/>
            <a:ext cx="887263" cy="459278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75340" y="4369435"/>
            <a:ext cx="887263" cy="459278"/>
          </a:xfrm>
          <a:prstGeom prst="rect">
            <a:avLst/>
          </a:prstGeom>
        </p:spPr>
      </p:pic>
      <p:sp>
        <p:nvSpPr>
          <p:cNvPr id="29" name="Šipka dolů 28"/>
          <p:cNvSpPr/>
          <p:nvPr/>
        </p:nvSpPr>
        <p:spPr>
          <a:xfrm rot="19664752" flipH="1">
            <a:off x="2561828" y="4809332"/>
            <a:ext cx="103053" cy="607604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 dolů 29"/>
          <p:cNvSpPr/>
          <p:nvPr/>
        </p:nvSpPr>
        <p:spPr>
          <a:xfrm rot="19664752" flipH="1">
            <a:off x="4622931" y="4823284"/>
            <a:ext cx="103053" cy="607604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lů 30"/>
          <p:cNvSpPr/>
          <p:nvPr/>
        </p:nvSpPr>
        <p:spPr>
          <a:xfrm rot="13191923" flipH="1">
            <a:off x="3489624" y="4796657"/>
            <a:ext cx="99669" cy="607604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lů 31"/>
          <p:cNvSpPr/>
          <p:nvPr/>
        </p:nvSpPr>
        <p:spPr>
          <a:xfrm rot="13191923" flipH="1">
            <a:off x="5745851" y="4796656"/>
            <a:ext cx="99669" cy="607604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406" y="6373804"/>
            <a:ext cx="645594" cy="48419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294410" y="3463135"/>
            <a:ext cx="5082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HRUBÁ MOTORIKA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29694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5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4" grpId="0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9" grpId="0" animBg="1"/>
      <p:bldP spid="30" grpId="0" animBg="1"/>
      <p:bldP spid="31" grpId="0" animBg="1"/>
      <p:bldP spid="32" grpId="0" animBg="1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71895" y="771896"/>
            <a:ext cx="5415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… navlékni si korálkový náramek</a:t>
            </a:r>
            <a:endParaRPr lang="cs-CZ" sz="2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9267" y="1663461"/>
            <a:ext cx="3610100" cy="2031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3401" y="2856581"/>
            <a:ext cx="2283568" cy="1377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ovéPole 8"/>
          <p:cNvSpPr txBox="1"/>
          <p:nvPr/>
        </p:nvSpPr>
        <p:spPr>
          <a:xfrm>
            <a:off x="7328099" y="5118264"/>
            <a:ext cx="45244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… nebo si vyzkoušej, jak ti jde práce s nůžkami</a:t>
            </a:r>
          </a:p>
          <a:p>
            <a:pPr algn="ctr"/>
            <a:r>
              <a:rPr lang="cs-CZ" sz="2000" b="1" dirty="0" smtClean="0"/>
              <a:t>(soubor k vytisknutí)</a:t>
            </a:r>
            <a:endParaRPr lang="cs-CZ" sz="20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1810">
            <a:off x="1345753" y="3789022"/>
            <a:ext cx="3248379" cy="182721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801" y="6373804"/>
            <a:ext cx="645594" cy="48419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703571" y="1579626"/>
            <a:ext cx="2822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JEMNÁ MOTORIKA</a:t>
            </a:r>
            <a:endParaRPr lang="cs-CZ" sz="36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50152" y="1136558"/>
            <a:ext cx="4382392" cy="328679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5723" y="4437474"/>
            <a:ext cx="1128155" cy="771896"/>
          </a:xfrm>
          <a:prstGeom prst="rect">
            <a:avLst/>
          </a:prstGeom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218586"/>
              </p:ext>
            </p:extLst>
          </p:nvPr>
        </p:nvGraphicFramePr>
        <p:xfrm>
          <a:off x="7183551" y="598804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kument" showAsIcon="1" r:id="rId9" imgW="914400" imgH="771480" progId="Word.Document.12">
                  <p:embed/>
                </p:oleObj>
              </mc:Choice>
              <mc:Fallback>
                <p:oleObj name="Dokument" showAsIcon="1" r:id="rId9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83551" y="598804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23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85" y="719305"/>
            <a:ext cx="9809114" cy="52522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30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02577" y="451263"/>
            <a:ext cx="638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Jsou dvojice obrázků stejné ???</a:t>
            </a:r>
            <a:endParaRPr lang="cs-CZ" sz="36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605" y="6419704"/>
            <a:ext cx="584395" cy="43829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2" y="1508166"/>
            <a:ext cx="1527958" cy="17372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96" y="1508166"/>
            <a:ext cx="1636143" cy="173725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91" y="4580633"/>
            <a:ext cx="1225710" cy="170252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09493" y="4575930"/>
            <a:ext cx="1232481" cy="171193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90" y="4394416"/>
            <a:ext cx="1493588" cy="224443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78" y="4394416"/>
            <a:ext cx="1493588" cy="2244436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13" y="2236926"/>
            <a:ext cx="2888343" cy="159009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56" y="1441879"/>
            <a:ext cx="2888343" cy="1590095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1397290" y="3245420"/>
            <a:ext cx="1260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NE</a:t>
            </a:r>
            <a:endParaRPr lang="cs-CZ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612026" y="4831214"/>
            <a:ext cx="1260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NE</a:t>
            </a:r>
            <a:endParaRPr lang="cs-CZ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0251280" y="4593304"/>
            <a:ext cx="1260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NE</a:t>
            </a:r>
            <a:endParaRPr lang="cs-CZ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8569870" y="3117790"/>
            <a:ext cx="177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ANO</a:t>
            </a:r>
            <a:endParaRPr lang="cs-CZ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39" y="3397522"/>
            <a:ext cx="838200" cy="619125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66" y="5800579"/>
            <a:ext cx="838200" cy="61912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320" y="5597085"/>
            <a:ext cx="838200" cy="619125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477" y="3245420"/>
            <a:ext cx="713043" cy="6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0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2666</TotalTime>
  <Words>417</Words>
  <Application>Microsoft Office PowerPoint</Application>
  <PresentationFormat>Širokoúhlá obrazovka</PresentationFormat>
  <Paragraphs>97</Paragraphs>
  <Slides>25</Slides>
  <Notes>0</Notes>
  <HiddenSlides>0</HiddenSlides>
  <MMClips>4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Garamond</vt:lpstr>
      <vt:lpstr>Wingdings</vt:lpstr>
      <vt:lpstr>Organika</vt:lpstr>
      <vt:lpstr>Dokument</vt:lpstr>
      <vt:lpstr>Zápis do 1. třídy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Zápis do 1. třídy</dc:title>
  <dc:creator>operator</dc:creator>
  <cp:lastModifiedBy>Jan Javorský - Základní škola Jindřichův Hradec II, Janderova 160</cp:lastModifiedBy>
  <cp:revision>138</cp:revision>
  <dcterms:created xsi:type="dcterms:W3CDTF">2020-04-06T11:44:31Z</dcterms:created>
  <dcterms:modified xsi:type="dcterms:W3CDTF">2020-04-15T07:34:12Z</dcterms:modified>
  <cp:contentStatus/>
</cp:coreProperties>
</file>